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9"/>
  </p:notesMasterIdLst>
  <p:sldIdLst>
    <p:sldId id="256" r:id="rId2"/>
    <p:sldId id="1122" r:id="rId3"/>
    <p:sldId id="1177" r:id="rId4"/>
    <p:sldId id="1206" r:id="rId5"/>
    <p:sldId id="1176" r:id="rId6"/>
    <p:sldId id="1178" r:id="rId7"/>
    <p:sldId id="1182" r:id="rId8"/>
    <p:sldId id="1183" r:id="rId9"/>
    <p:sldId id="1180" r:id="rId10"/>
    <p:sldId id="1179" r:id="rId11"/>
    <p:sldId id="1184" r:id="rId12"/>
    <p:sldId id="1186" r:id="rId13"/>
    <p:sldId id="1212" r:id="rId14"/>
    <p:sldId id="1207" r:id="rId15"/>
    <p:sldId id="1187" r:id="rId16"/>
    <p:sldId id="1188" r:id="rId17"/>
    <p:sldId id="1208" r:id="rId18"/>
    <p:sldId id="1215" r:id="rId19"/>
    <p:sldId id="1216" r:id="rId20"/>
    <p:sldId id="1195" r:id="rId21"/>
    <p:sldId id="1196" r:id="rId22"/>
    <p:sldId id="1197" r:id="rId23"/>
    <p:sldId id="1201" r:id="rId24"/>
    <p:sldId id="1213" r:id="rId25"/>
    <p:sldId id="1218" r:id="rId26"/>
    <p:sldId id="1228" r:id="rId27"/>
    <p:sldId id="1229" r:id="rId28"/>
    <p:sldId id="1220" r:id="rId29"/>
    <p:sldId id="1223" r:id="rId30"/>
    <p:sldId id="1224" r:id="rId31"/>
    <p:sldId id="1225" r:id="rId32"/>
    <p:sldId id="1226" r:id="rId33"/>
    <p:sldId id="1227" r:id="rId34"/>
    <p:sldId id="1209" r:id="rId35"/>
    <p:sldId id="1231" r:id="rId36"/>
    <p:sldId id="1230" r:id="rId37"/>
    <p:sldId id="550" r:id="rId3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1177"/>
            <p14:sldId id="1206"/>
            <p14:sldId id="1176"/>
            <p14:sldId id="1178"/>
            <p14:sldId id="1182"/>
            <p14:sldId id="1183"/>
            <p14:sldId id="1180"/>
            <p14:sldId id="1179"/>
            <p14:sldId id="1184"/>
            <p14:sldId id="1186"/>
            <p14:sldId id="1212"/>
            <p14:sldId id="1207"/>
            <p14:sldId id="1187"/>
            <p14:sldId id="1188"/>
            <p14:sldId id="1208"/>
            <p14:sldId id="1215"/>
            <p14:sldId id="1216"/>
            <p14:sldId id="1195"/>
            <p14:sldId id="1196"/>
            <p14:sldId id="1197"/>
            <p14:sldId id="1201"/>
            <p14:sldId id="1213"/>
            <p14:sldId id="1218"/>
            <p14:sldId id="1228"/>
            <p14:sldId id="1229"/>
            <p14:sldId id="1220"/>
            <p14:sldId id="1223"/>
            <p14:sldId id="1224"/>
            <p14:sldId id="1225"/>
            <p14:sldId id="1226"/>
            <p14:sldId id="1227"/>
            <p14:sldId id="1209"/>
            <p14:sldId id="1231"/>
            <p14:sldId id="1230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973B"/>
    <a:srgbClr val="B58900"/>
    <a:srgbClr val="9E60B8"/>
    <a:srgbClr val="41719C"/>
    <a:srgbClr val="508AC1"/>
    <a:srgbClr val="025249"/>
    <a:srgbClr val="EB544F"/>
    <a:srgbClr val="D4EBE9"/>
    <a:srgbClr val="5697D5"/>
    <a:srgbClr val="5EA9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83"/>
    <p:restoredTop sz="96335" autoAdjust="0"/>
  </p:normalViewPr>
  <p:slideViewPr>
    <p:cSldViewPr snapToGrid="0" snapToObjects="1">
      <p:cViewPr varScale="1">
        <p:scale>
          <a:sx n="196" d="100"/>
          <a:sy n="196" d="100"/>
        </p:scale>
        <p:origin x="192" y="3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2.png>
</file>

<file path=ppt/media/image3.png>
</file>

<file path=ppt/media/image3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23.11.22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7244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04202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66763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4576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55460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99942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22696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00158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67429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4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80675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741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23138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93235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84155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590959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5360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3474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57571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984828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538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959403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950756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677503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196617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15449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26258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35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4799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189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6364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98455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86800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8352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11/23/22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9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365297" y="1187648"/>
            <a:ext cx="686964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Subscriptions</a:t>
            </a:r>
            <a:endParaRPr lang="de-DE" sz="7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GraphQL Galaxy, online | </a:t>
            </a:r>
            <a:r>
              <a:rPr lang="de-DE" sz="1200" spc="60" dirty="0" err="1">
                <a:solidFill>
                  <a:srgbClr val="D4EBE9"/>
                </a:solidFill>
              </a:rPr>
              <a:t>Dec</a:t>
            </a:r>
            <a:r>
              <a:rPr lang="de-DE" sz="1200" spc="60" dirty="0">
                <a:solidFill>
                  <a:srgbClr val="D4EBE9"/>
                </a:solidFill>
              </a:rPr>
              <a:t> 8-9 2022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1389411" y="2146069"/>
            <a:ext cx="75726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3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Kafka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and </a:t>
            </a:r>
            <a:r>
              <a:rPr lang="de-DE" sz="3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</a:rPr>
              <a:t>Debezium</a:t>
            </a:r>
            <a:endParaRPr lang="de-DE" sz="3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542509" y="3848520"/>
            <a:ext cx="512701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/galaxy-2022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DFEBC18-5492-30E2-3784-3056D22FF40C}"/>
              </a:ext>
            </a:extLst>
          </p:cNvPr>
          <p:cNvSpPr/>
          <p:nvPr/>
        </p:nvSpPr>
        <p:spPr>
          <a:xfrm>
            <a:off x="2945859" y="717574"/>
            <a:ext cx="543259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F6DB07F-F635-D946-8BC3-34F6691BF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5" y="560808"/>
            <a:ext cx="8506295" cy="3615983"/>
          </a:xfrm>
          <a:prstGeom prst="rect">
            <a:avLst/>
          </a:prstGeom>
        </p:spPr>
      </p:pic>
      <p:sp>
        <p:nvSpPr>
          <p:cNvPr id="4" name="Titel 5">
            <a:extLst>
              <a:ext uri="{FF2B5EF4-FFF2-40B4-BE49-F238E27FC236}">
                <a16:creationId xmlns:a16="http://schemas.microsoft.com/office/drawing/2014/main" id="{FA5A1D7A-C587-F62A-0C50-C036B6776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257786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5">
            <a:extLst>
              <a:ext uri="{FF2B5EF4-FFF2-40B4-BE49-F238E27FC236}">
                <a16:creationId xmlns:a16="http://schemas.microsoft.com/office/drawing/2014/main" id="{8B6292F0-D6C7-29CD-961B-D0DCF15EC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D806950-BA7D-93FE-DC60-C068AED99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4" y="560807"/>
            <a:ext cx="8506295" cy="361598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CDE15ABD-B0B0-9CD5-21D5-89B3CA2ED7FA}"/>
              </a:ext>
            </a:extLst>
          </p:cNvPr>
          <p:cNvSpPr txBox="1"/>
          <p:nvPr/>
        </p:nvSpPr>
        <p:spPr>
          <a:xfrm>
            <a:off x="5246176" y="232475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/>
              <a:t>😊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B3EE92-8F1F-1037-9149-00F88651AE08}"/>
              </a:ext>
            </a:extLst>
          </p:cNvPr>
          <p:cNvSpPr txBox="1"/>
          <p:nvPr/>
        </p:nvSpPr>
        <p:spPr>
          <a:xfrm>
            <a:off x="8242515" y="232475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/>
              <a:t>😢</a:t>
            </a:r>
          </a:p>
        </p:txBody>
      </p:sp>
    </p:spTree>
    <p:extLst>
      <p:ext uri="{BB962C8B-B14F-4D97-AF65-F5344CB8AC3E}">
        <p14:creationId xmlns:p14="http://schemas.microsoft.com/office/powerpoint/2010/main" val="18634616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5">
            <a:extLst>
              <a:ext uri="{FF2B5EF4-FFF2-40B4-BE49-F238E27FC236}">
                <a16:creationId xmlns:a16="http://schemas.microsoft.com/office/drawing/2014/main" id="{7DDF42D1-5B7C-8C24-9352-1BB5AE7AB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BB01975-8257-5DA6-3316-686A79C5D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77" y="147235"/>
            <a:ext cx="7230846" cy="418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71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5">
            <a:extLst>
              <a:ext uri="{FF2B5EF4-FFF2-40B4-BE49-F238E27FC236}">
                <a16:creationId xmlns:a16="http://schemas.microsoft.com/office/drawing/2014/main" id="{7DDF42D1-5B7C-8C24-9352-1BB5AE7AB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15D3939-CD40-4822-1407-45F7B1A41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77" y="147235"/>
            <a:ext cx="7230846" cy="418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8237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5">
            <a:extLst>
              <a:ext uri="{FF2B5EF4-FFF2-40B4-BE49-F238E27FC236}">
                <a16:creationId xmlns:a16="http://schemas.microsoft.com/office/drawing/2014/main" id="{7DDF42D1-5B7C-8C24-9352-1BB5AE7AB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99B84E7-B7A2-F289-F087-E9FD46348F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77" y="147236"/>
            <a:ext cx="7230846" cy="418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5867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5">
            <a:extLst>
              <a:ext uri="{FF2B5EF4-FFF2-40B4-BE49-F238E27FC236}">
                <a16:creationId xmlns:a16="http://schemas.microsoft.com/office/drawing/2014/main" id="{8A7E9F54-0611-ECD1-1797-3F3D8F2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EE11421-A59D-DA46-0218-3E7CA8300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56700"/>
            <a:ext cx="7214491" cy="417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504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5">
            <a:extLst>
              <a:ext uri="{FF2B5EF4-FFF2-40B4-BE49-F238E27FC236}">
                <a16:creationId xmlns:a16="http://schemas.microsoft.com/office/drawing/2014/main" id="{AAE6421E-A1B9-88C1-698F-0337FA70A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003A953-73A1-3089-BA14-F95D24F53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6"/>
            <a:ext cx="7198136" cy="4165612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E0BC921-0A18-D33B-E1A3-1BF77AAB8F0D}"/>
              </a:ext>
            </a:extLst>
          </p:cNvPr>
          <p:cNvSpPr txBox="1"/>
          <p:nvPr/>
        </p:nvSpPr>
        <p:spPr>
          <a:xfrm>
            <a:off x="5111858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😊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E025E8-C157-2DF2-983F-9D7FD0F7E9FC}"/>
              </a:ext>
            </a:extLst>
          </p:cNvPr>
          <p:cNvSpPr txBox="1"/>
          <p:nvPr/>
        </p:nvSpPr>
        <p:spPr>
          <a:xfrm>
            <a:off x="7746569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33021068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5">
            <a:extLst>
              <a:ext uri="{FF2B5EF4-FFF2-40B4-BE49-F238E27FC236}">
                <a16:creationId xmlns:a16="http://schemas.microsoft.com/office/drawing/2014/main" id="{68266690-68F6-5FA5-E58D-EDBDD03D5DFB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FD3B776-17D5-F021-17AB-9604D62DC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5"/>
            <a:ext cx="7362610" cy="416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315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5">
            <a:extLst>
              <a:ext uri="{FF2B5EF4-FFF2-40B4-BE49-F238E27FC236}">
                <a16:creationId xmlns:a16="http://schemas.microsoft.com/office/drawing/2014/main" id="{68266690-68F6-5FA5-E58D-EDBDD03D5DFB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3C6E4C3-F321-2B12-A305-79C9B7FA7B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5"/>
            <a:ext cx="7362610" cy="416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4137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5">
            <a:extLst>
              <a:ext uri="{FF2B5EF4-FFF2-40B4-BE49-F238E27FC236}">
                <a16:creationId xmlns:a16="http://schemas.microsoft.com/office/drawing/2014/main" id="{A7BB7843-1050-45BD-6F48-D1CED72F307C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F7A9C083-1480-F303-7C26-DB3245E70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5"/>
            <a:ext cx="7362610" cy="416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618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643167" y="315650"/>
            <a:ext cx="58576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Coach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B18E9E1B-BB57-AA0A-4F07-88B229303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5"/>
            <a:ext cx="7362610" cy="416561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58453AB-A6B4-AEB7-EA00-92754C2315D9}"/>
              </a:ext>
            </a:extLst>
          </p:cNvPr>
          <p:cNvSpPr txBox="1"/>
          <p:nvPr/>
        </p:nvSpPr>
        <p:spPr>
          <a:xfrm>
            <a:off x="5111858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07ADAF6-67C5-3977-504B-E346237ED74D}"/>
              </a:ext>
            </a:extLst>
          </p:cNvPr>
          <p:cNvSpPr txBox="1"/>
          <p:nvPr/>
        </p:nvSpPr>
        <p:spPr>
          <a:xfrm>
            <a:off x="7746569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  <p:sp>
        <p:nvSpPr>
          <p:cNvPr id="7" name="Titel 5">
            <a:extLst>
              <a:ext uri="{FF2B5EF4-FFF2-40B4-BE49-F238E27FC236}">
                <a16:creationId xmlns:a16="http://schemas.microsoft.com/office/drawing/2014/main" id="{A7BB7843-1050-45BD-6F48-D1CED72F307C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9102802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5">
            <a:extLst>
              <a:ext uri="{FF2B5EF4-FFF2-40B4-BE49-F238E27FC236}">
                <a16:creationId xmlns:a16="http://schemas.microsoft.com/office/drawing/2014/main" id="{A09CD55D-4DBA-1BFB-9C29-D8F7AC897A4D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B1885E7-1CE7-A216-F27C-ED577A21F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470" y="150269"/>
            <a:ext cx="7398071" cy="4185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746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512072CB-B163-2EBA-BC67-F31726FABD6A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868EE77-7F2E-9318-E29A-FEFA4A37E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431" y="149388"/>
            <a:ext cx="7398071" cy="418567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7185C0D-ADDE-CA59-D157-7ED5C307F1D0}"/>
              </a:ext>
            </a:extLst>
          </p:cNvPr>
          <p:cNvSpPr txBox="1"/>
          <p:nvPr/>
        </p:nvSpPr>
        <p:spPr>
          <a:xfrm>
            <a:off x="5111858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AB5C045-A739-C707-23D2-4194BE8C151F}"/>
              </a:ext>
            </a:extLst>
          </p:cNvPr>
          <p:cNvSpPr txBox="1"/>
          <p:nvPr/>
        </p:nvSpPr>
        <p:spPr>
          <a:xfrm>
            <a:off x="7746569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</p:spTree>
    <p:extLst>
      <p:ext uri="{BB962C8B-B14F-4D97-AF65-F5344CB8AC3E}">
        <p14:creationId xmlns:p14="http://schemas.microsoft.com/office/powerpoint/2010/main" val="1534738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16106343-F13A-592B-4F7A-B1911ABEA0F5}"/>
              </a:ext>
            </a:extLst>
          </p:cNvPr>
          <p:cNvSpPr txBox="1"/>
          <p:nvPr/>
        </p:nvSpPr>
        <p:spPr>
          <a:xfrm>
            <a:off x="0" y="215900"/>
            <a:ext cx="9144000" cy="4104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70000"/>
              </a:lnSpc>
            </a:pPr>
            <a:r>
              <a:rPr lang="de-DE" sz="4000" b="1" dirty="0">
                <a:solidFill>
                  <a:srgbClr val="C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C</a:t>
            </a:r>
            <a:r>
              <a:rPr lang="de-DE" sz="4000" b="1" dirty="0">
                <a:solidFill>
                  <a:srgbClr val="9E60B8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hange </a:t>
            </a:r>
            <a:r>
              <a:rPr lang="de-DE" sz="4000" b="1" dirty="0">
                <a:solidFill>
                  <a:srgbClr val="C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D</a:t>
            </a:r>
            <a:r>
              <a:rPr lang="de-DE" sz="4000" b="1" dirty="0">
                <a:solidFill>
                  <a:srgbClr val="9E60B8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ata </a:t>
            </a:r>
            <a:r>
              <a:rPr lang="de-DE" sz="4000" b="1" dirty="0">
                <a:solidFill>
                  <a:srgbClr val="C00000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C</a:t>
            </a:r>
            <a:r>
              <a:rPr lang="de-DE" sz="4000" b="1" dirty="0">
                <a:solidFill>
                  <a:srgbClr val="9E60B8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apture (CDC)</a:t>
            </a:r>
          </a:p>
          <a:p>
            <a:pPr algn="ctr">
              <a:lnSpc>
                <a:spcPct val="170000"/>
              </a:lnSpc>
            </a:pPr>
            <a:endParaRPr lang="de-DE" sz="3600" b="1" dirty="0">
              <a:solidFill>
                <a:srgbClr val="508AC1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  <a:p>
            <a:pPr algn="ctr">
              <a:lnSpc>
                <a:spcPct val="170000"/>
              </a:lnSpc>
            </a:pPr>
            <a:r>
              <a:rPr lang="de-DE" sz="8800" b="1" dirty="0" err="1">
                <a:solidFill>
                  <a:srgbClr val="41719C"/>
                </a:solidFill>
                <a:latin typeface="Arial Black" panose="020B0604020202020204" pitchFamily="34" charset="0"/>
                <a:cs typeface="Arial Black" panose="020B0604020202020204" pitchFamily="34" charset="0"/>
              </a:rPr>
              <a:t>Debeziun</a:t>
            </a:r>
            <a:endParaRPr lang="de-DE" sz="3600" b="1" dirty="0">
              <a:solidFill>
                <a:srgbClr val="41719C"/>
              </a:solidFill>
              <a:latin typeface="Arial Black" panose="020B0604020202020204" pitchFamily="34" charset="0"/>
              <a:cs typeface="Arial Black" panose="020B0604020202020204" pitchFamily="34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A567EBFA-A1B3-E3E7-F0F0-6BBA8F75C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34167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 err="1">
                <a:solidFill>
                  <a:srgbClr val="D4EBE9"/>
                </a:solidFill>
              </a:rPr>
              <a:t>Debezium</a:t>
            </a:r>
            <a:r>
              <a:rPr lang="de-DE" sz="2400" cap="none" spc="75" dirty="0">
                <a:solidFill>
                  <a:srgbClr val="D4EBE9"/>
                </a:solidFill>
              </a:rPr>
              <a:t>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debezium.io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7584068-9528-6EFF-64F3-640DF2115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132" y="151002"/>
            <a:ext cx="7772400" cy="416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8223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 err="1">
                <a:solidFill>
                  <a:srgbClr val="D4EBE9"/>
                </a:solidFill>
              </a:rPr>
              <a:t>Debezium</a:t>
            </a:r>
            <a:r>
              <a:rPr lang="de-DE" sz="2400" cap="none" spc="75" dirty="0">
                <a:solidFill>
                  <a:srgbClr val="D4EBE9"/>
                </a:solidFill>
              </a:rPr>
              <a:t>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debezium.io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93F83D-5FE3-794F-B3F6-C9469A465C08}"/>
              </a:ext>
            </a:extLst>
          </p:cNvPr>
          <p:cNvSpPr/>
          <p:nvPr/>
        </p:nvSpPr>
        <p:spPr>
          <a:xfrm>
            <a:off x="855128" y="43370"/>
            <a:ext cx="8051800" cy="4272908"/>
          </a:xfrm>
          <a:prstGeom prst="rect">
            <a:avLst/>
          </a:prstGeom>
          <a:solidFill>
            <a:srgbClr val="D4EBE9">
              <a:alpha val="9284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068D43D-5F1A-0D9E-1D53-D82348AA1F65}"/>
              </a:ext>
            </a:extLst>
          </p:cNvPr>
          <p:cNvSpPr txBox="1"/>
          <p:nvPr/>
        </p:nvSpPr>
        <p:spPr>
          <a:xfrm>
            <a:off x="3158182" y="108592"/>
            <a:ext cx="4890054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{</a:t>
            </a:r>
          </a:p>
          <a:p>
            <a:r>
              <a:rPr lang="de-DE" sz="1600" dirty="0">
                <a:solidFill>
                  <a:srgbClr val="9E60B8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	source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{ 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table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"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customers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" },</a:t>
            </a: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r>
              <a:rPr lang="de-DE" sz="1600" dirty="0">
                <a:solidFill>
                  <a:srgbClr val="9E60B8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	</a:t>
            </a: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9E60B8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87A41D3-4A55-AE3C-3EFB-5D45C9532665}"/>
              </a:ext>
            </a:extLst>
          </p:cNvPr>
          <p:cNvSpPr txBox="1"/>
          <p:nvPr/>
        </p:nvSpPr>
        <p:spPr>
          <a:xfrm>
            <a:off x="306338" y="43370"/>
            <a:ext cx="2045753" cy="10127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err="1">
                <a:solidFill>
                  <a:srgbClr val="F3973B"/>
                </a:solidFill>
                <a:latin typeface="Source Sans Pro" panose="020B0503030403020204" pitchFamily="34" charset="0"/>
              </a:rPr>
              <a:t>Debezium</a:t>
            </a:r>
            <a:endParaRPr lang="de-DE" sz="2400" b="1" dirty="0">
              <a:solidFill>
                <a:srgbClr val="F3973B"/>
              </a:solidFill>
              <a:latin typeface="Source Sans Pro" panose="020B0503030403020204" pitchFamily="34" charset="0"/>
            </a:endParaRPr>
          </a:p>
          <a:p>
            <a:pPr>
              <a:lnSpc>
                <a:spcPct val="130000"/>
              </a:lnSpc>
            </a:pPr>
            <a:r>
              <a:rPr lang="de-DE" sz="2400" b="1" dirty="0">
                <a:solidFill>
                  <a:srgbClr val="F3973B"/>
                </a:solidFill>
                <a:latin typeface="Source Sans Pro" panose="020B0503030403020204" pitchFamily="34" charset="0"/>
              </a:rPr>
              <a:t>Change Event</a:t>
            </a:r>
          </a:p>
        </p:txBody>
      </p:sp>
    </p:spTree>
    <p:extLst>
      <p:ext uri="{BB962C8B-B14F-4D97-AF65-F5344CB8AC3E}">
        <p14:creationId xmlns:p14="http://schemas.microsoft.com/office/powerpoint/2010/main" val="6201000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 err="1">
                <a:solidFill>
                  <a:srgbClr val="D4EBE9"/>
                </a:solidFill>
              </a:rPr>
              <a:t>Debezium</a:t>
            </a:r>
            <a:r>
              <a:rPr lang="de-DE" sz="2400" cap="none" spc="75" dirty="0">
                <a:solidFill>
                  <a:srgbClr val="D4EBE9"/>
                </a:solidFill>
              </a:rPr>
              <a:t>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debezium.io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93F83D-5FE3-794F-B3F6-C9469A465C08}"/>
              </a:ext>
            </a:extLst>
          </p:cNvPr>
          <p:cNvSpPr/>
          <p:nvPr/>
        </p:nvSpPr>
        <p:spPr>
          <a:xfrm>
            <a:off x="855128" y="43370"/>
            <a:ext cx="8051800" cy="4272908"/>
          </a:xfrm>
          <a:prstGeom prst="rect">
            <a:avLst/>
          </a:prstGeom>
          <a:solidFill>
            <a:srgbClr val="D4EBE9">
              <a:alpha val="9284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068D43D-5F1A-0D9E-1D53-D82348AA1F65}"/>
              </a:ext>
            </a:extLst>
          </p:cNvPr>
          <p:cNvSpPr txBox="1"/>
          <p:nvPr/>
        </p:nvSpPr>
        <p:spPr>
          <a:xfrm>
            <a:off x="3158182" y="108592"/>
            <a:ext cx="4890054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{</a:t>
            </a:r>
          </a:p>
          <a:p>
            <a:r>
              <a:rPr lang="de-DE" sz="1600" dirty="0">
                <a:solidFill>
                  <a:srgbClr val="9E60B8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	source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{ 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table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"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customers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" },</a:t>
            </a: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r>
              <a:rPr lang="de-DE" sz="1600" dirty="0">
                <a:solidFill>
                  <a:srgbClr val="9E60B8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	</a:t>
            </a:r>
            <a:r>
              <a:rPr lang="de-DE" sz="1600" dirty="0" err="1">
                <a:solidFill>
                  <a:srgbClr val="9E60B8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op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"update",</a:t>
            </a: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87A41D3-4A55-AE3C-3EFB-5D45C9532665}"/>
              </a:ext>
            </a:extLst>
          </p:cNvPr>
          <p:cNvSpPr txBox="1"/>
          <p:nvPr/>
        </p:nvSpPr>
        <p:spPr>
          <a:xfrm>
            <a:off x="306338" y="43370"/>
            <a:ext cx="2045753" cy="10127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err="1">
                <a:solidFill>
                  <a:srgbClr val="F3973B"/>
                </a:solidFill>
                <a:latin typeface="Source Sans Pro" panose="020B0503030403020204" pitchFamily="34" charset="0"/>
              </a:rPr>
              <a:t>Debezium</a:t>
            </a:r>
            <a:endParaRPr lang="de-DE" sz="2400" b="1" dirty="0">
              <a:solidFill>
                <a:srgbClr val="F3973B"/>
              </a:solidFill>
              <a:latin typeface="Source Sans Pro" panose="020B0503030403020204" pitchFamily="34" charset="0"/>
            </a:endParaRPr>
          </a:p>
          <a:p>
            <a:pPr>
              <a:lnSpc>
                <a:spcPct val="130000"/>
              </a:lnSpc>
            </a:pPr>
            <a:r>
              <a:rPr lang="de-DE" sz="2400" b="1" dirty="0">
                <a:solidFill>
                  <a:srgbClr val="F3973B"/>
                </a:solidFill>
                <a:latin typeface="Source Sans Pro" panose="020B0503030403020204" pitchFamily="34" charset="0"/>
              </a:rPr>
              <a:t>Change Event</a:t>
            </a:r>
          </a:p>
        </p:txBody>
      </p:sp>
    </p:spTree>
    <p:extLst>
      <p:ext uri="{BB962C8B-B14F-4D97-AF65-F5344CB8AC3E}">
        <p14:creationId xmlns:p14="http://schemas.microsoft.com/office/powerpoint/2010/main" val="8266430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 err="1">
                <a:solidFill>
                  <a:srgbClr val="D4EBE9"/>
                </a:solidFill>
              </a:rPr>
              <a:t>Debezium</a:t>
            </a:r>
            <a:r>
              <a:rPr lang="de-DE" sz="2400" cap="none" spc="75" dirty="0">
                <a:solidFill>
                  <a:srgbClr val="D4EBE9"/>
                </a:solidFill>
              </a:rPr>
              <a:t>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debezium.io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93F83D-5FE3-794F-B3F6-C9469A465C08}"/>
              </a:ext>
            </a:extLst>
          </p:cNvPr>
          <p:cNvSpPr/>
          <p:nvPr/>
        </p:nvSpPr>
        <p:spPr>
          <a:xfrm>
            <a:off x="855128" y="43370"/>
            <a:ext cx="8051800" cy="4272908"/>
          </a:xfrm>
          <a:prstGeom prst="rect">
            <a:avLst/>
          </a:prstGeom>
          <a:solidFill>
            <a:srgbClr val="D4EBE9">
              <a:alpha val="9284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068D43D-5F1A-0D9E-1D53-D82348AA1F65}"/>
              </a:ext>
            </a:extLst>
          </p:cNvPr>
          <p:cNvSpPr txBox="1"/>
          <p:nvPr/>
        </p:nvSpPr>
        <p:spPr>
          <a:xfrm>
            <a:off x="3158182" y="108592"/>
            <a:ext cx="4890054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{</a:t>
            </a:r>
          </a:p>
          <a:p>
            <a:r>
              <a:rPr lang="de-DE" sz="1600" dirty="0">
                <a:solidFill>
                  <a:srgbClr val="9E60B8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	source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{ 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table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"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customers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" },</a:t>
            </a: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r>
              <a:rPr lang="de-DE" sz="1600" dirty="0">
                <a:solidFill>
                  <a:srgbClr val="9E60B8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	</a:t>
            </a:r>
            <a:r>
              <a:rPr lang="de-DE" sz="1600" dirty="0" err="1">
                <a:solidFill>
                  <a:srgbClr val="9E60B8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op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"update",</a:t>
            </a: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   	</a:t>
            </a:r>
            <a:r>
              <a:rPr lang="de-DE" sz="1600" dirty="0" err="1">
                <a:solidFill>
                  <a:srgbClr val="9E60B8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before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{</a:t>
            </a: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      	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1000,</a:t>
            </a: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      	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"Heinz",</a:t>
            </a: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      	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address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"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Somewhere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 123"</a:t>
            </a: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    },</a:t>
            </a:r>
          </a:p>
          <a:p>
            <a:endParaRPr lang="de-DE" sz="1600" dirty="0">
              <a:solidFill>
                <a:srgbClr val="025249"/>
              </a:solidFill>
              <a:latin typeface="MonoLisa" panose="020B0509030204060204" pitchFamily="49" charset="0"/>
              <a:ea typeface="MonoLisa" panose="020B050903020406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    </a:t>
            </a:r>
            <a:r>
              <a:rPr lang="de-DE" sz="1600" dirty="0">
                <a:solidFill>
                  <a:srgbClr val="9E60B8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after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{</a:t>
            </a: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		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id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1000,</a:t>
            </a: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      	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"Clara",</a:t>
            </a: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      	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address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: "</a:t>
            </a:r>
            <a:r>
              <a:rPr lang="de-DE" sz="1600" dirty="0" err="1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Mainroad</a:t>
            </a:r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 47"</a:t>
            </a: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    }</a:t>
            </a:r>
          </a:p>
          <a:p>
            <a:r>
              <a:rPr lang="de-DE" sz="1600" dirty="0">
                <a:solidFill>
                  <a:srgbClr val="025249"/>
                </a:solidFill>
                <a:latin typeface="MonoLisa" panose="020B0509030204060204" pitchFamily="49" charset="0"/>
                <a:ea typeface="MonoLisa" panose="020B0509030204060204" pitchFamily="49" charset="0"/>
              </a:rPr>
              <a:t>}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87A41D3-4A55-AE3C-3EFB-5D45C9532665}"/>
              </a:ext>
            </a:extLst>
          </p:cNvPr>
          <p:cNvSpPr txBox="1"/>
          <p:nvPr/>
        </p:nvSpPr>
        <p:spPr>
          <a:xfrm>
            <a:off x="306338" y="43370"/>
            <a:ext cx="2045753" cy="10127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err="1">
                <a:solidFill>
                  <a:srgbClr val="F3973B"/>
                </a:solidFill>
                <a:latin typeface="Source Sans Pro" panose="020B0503030403020204" pitchFamily="34" charset="0"/>
              </a:rPr>
              <a:t>Debezium</a:t>
            </a:r>
            <a:endParaRPr lang="de-DE" sz="2400" b="1" dirty="0">
              <a:solidFill>
                <a:srgbClr val="F3973B"/>
              </a:solidFill>
              <a:latin typeface="Source Sans Pro" panose="020B0503030403020204" pitchFamily="34" charset="0"/>
            </a:endParaRPr>
          </a:p>
          <a:p>
            <a:pPr>
              <a:lnSpc>
                <a:spcPct val="130000"/>
              </a:lnSpc>
            </a:pPr>
            <a:r>
              <a:rPr lang="de-DE" sz="2400" b="1" dirty="0">
                <a:solidFill>
                  <a:srgbClr val="F3973B"/>
                </a:solidFill>
                <a:latin typeface="Source Sans Pro" panose="020B0503030403020204" pitchFamily="34" charset="0"/>
              </a:rPr>
              <a:t>Change Event</a:t>
            </a:r>
          </a:p>
        </p:txBody>
      </p:sp>
    </p:spTree>
    <p:extLst>
      <p:ext uri="{BB962C8B-B14F-4D97-AF65-F5344CB8AC3E}">
        <p14:creationId xmlns:p14="http://schemas.microsoft.com/office/powerpoint/2010/main" val="1228698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F424FE0-9E1A-BBB4-771E-9AF79E79DF82}"/>
              </a:ext>
            </a:extLst>
          </p:cNvPr>
          <p:cNvSpPr txBox="1"/>
          <p:nvPr/>
        </p:nvSpPr>
        <p:spPr>
          <a:xfrm>
            <a:off x="5159566" y="-66003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33FA1B2-F2C5-76FE-7A8F-F1890741A568}"/>
              </a:ext>
            </a:extLst>
          </p:cNvPr>
          <p:cNvSpPr txBox="1"/>
          <p:nvPr/>
        </p:nvSpPr>
        <p:spPr>
          <a:xfrm>
            <a:off x="7406202" y="-92164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E3ECDDD-C2CE-DB87-58A1-D3598F446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111" y="187192"/>
            <a:ext cx="6914908" cy="425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3582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F424FE0-9E1A-BBB4-771E-9AF79E79DF82}"/>
              </a:ext>
            </a:extLst>
          </p:cNvPr>
          <p:cNvSpPr txBox="1"/>
          <p:nvPr/>
        </p:nvSpPr>
        <p:spPr>
          <a:xfrm>
            <a:off x="5159566" y="-66003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33FA1B2-F2C5-76FE-7A8F-F1890741A568}"/>
              </a:ext>
            </a:extLst>
          </p:cNvPr>
          <p:cNvSpPr txBox="1"/>
          <p:nvPr/>
        </p:nvSpPr>
        <p:spPr>
          <a:xfrm>
            <a:off x="7406202" y="-92164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E3ECDDD-C2CE-DB87-58A1-D3598F446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111" y="187192"/>
            <a:ext cx="6914908" cy="425411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5214209-0C26-FBEB-2015-79C7B99A74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058" y="187193"/>
            <a:ext cx="6984961" cy="42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228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5">
            <a:extLst>
              <a:ext uri="{FF2B5EF4-FFF2-40B4-BE49-F238E27FC236}">
                <a16:creationId xmlns:a16="http://schemas.microsoft.com/office/drawing/2014/main" id="{8D8BD24D-6E42-6053-9C2C-99E877674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endParaRPr lang="de-DE" sz="2400" cap="none" spc="75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6BD65B95-F594-55E4-E9E3-AFE0B55BC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4" y="547985"/>
            <a:ext cx="8770165" cy="362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4804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F424FE0-9E1A-BBB4-771E-9AF79E79DF82}"/>
              </a:ext>
            </a:extLst>
          </p:cNvPr>
          <p:cNvSpPr txBox="1"/>
          <p:nvPr/>
        </p:nvSpPr>
        <p:spPr>
          <a:xfrm>
            <a:off x="5159566" y="-66003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33FA1B2-F2C5-76FE-7A8F-F1890741A568}"/>
              </a:ext>
            </a:extLst>
          </p:cNvPr>
          <p:cNvSpPr txBox="1"/>
          <p:nvPr/>
        </p:nvSpPr>
        <p:spPr>
          <a:xfrm>
            <a:off x="7406202" y="-92164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E3ECDDD-C2CE-DB87-58A1-D3598F446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111" y="187192"/>
            <a:ext cx="6914908" cy="425411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994F13E-5CA8-B29A-7C6A-A29FCC28F8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058" y="187193"/>
            <a:ext cx="6984961" cy="42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8809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F424FE0-9E1A-BBB4-771E-9AF79E79DF82}"/>
              </a:ext>
            </a:extLst>
          </p:cNvPr>
          <p:cNvSpPr txBox="1"/>
          <p:nvPr/>
        </p:nvSpPr>
        <p:spPr>
          <a:xfrm>
            <a:off x="5159566" y="-66003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33FA1B2-F2C5-76FE-7A8F-F1890741A568}"/>
              </a:ext>
            </a:extLst>
          </p:cNvPr>
          <p:cNvSpPr txBox="1"/>
          <p:nvPr/>
        </p:nvSpPr>
        <p:spPr>
          <a:xfrm>
            <a:off x="7406202" y="-92164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E3ECDDD-C2CE-DB87-58A1-D3598F446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111" y="187192"/>
            <a:ext cx="6914908" cy="4254114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D4B73D9C-7EFA-2992-0085-FBFBD1C554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058" y="182955"/>
            <a:ext cx="6984961" cy="425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448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E3ECDDD-C2CE-DB87-58A1-D3598F446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111" y="187192"/>
            <a:ext cx="6914908" cy="4254114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357A13D-1FB2-DAE5-0FCE-550BF141D4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8057" y="182955"/>
            <a:ext cx="6984961" cy="425835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F424FE0-9E1A-BBB4-771E-9AF79E79DF82}"/>
              </a:ext>
            </a:extLst>
          </p:cNvPr>
          <p:cNvSpPr txBox="1"/>
          <p:nvPr/>
        </p:nvSpPr>
        <p:spPr>
          <a:xfrm>
            <a:off x="5267516" y="73428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33FA1B2-F2C5-76FE-7A8F-F1890741A568}"/>
              </a:ext>
            </a:extLst>
          </p:cNvPr>
          <p:cNvSpPr txBox="1"/>
          <p:nvPr/>
        </p:nvSpPr>
        <p:spPr>
          <a:xfrm>
            <a:off x="7704652" y="73428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3491316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E8DDC1F-E935-2873-EA9B-BC88F69097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8057" y="182955"/>
            <a:ext cx="6984961" cy="425835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F424FE0-9E1A-BBB4-771E-9AF79E79DF82}"/>
              </a:ext>
            </a:extLst>
          </p:cNvPr>
          <p:cNvSpPr txBox="1"/>
          <p:nvPr/>
        </p:nvSpPr>
        <p:spPr>
          <a:xfrm>
            <a:off x="5267516" y="73428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33FA1B2-F2C5-76FE-7A8F-F1890741A568}"/>
              </a:ext>
            </a:extLst>
          </p:cNvPr>
          <p:cNvSpPr txBox="1"/>
          <p:nvPr/>
        </p:nvSpPr>
        <p:spPr>
          <a:xfrm>
            <a:off x="7704652" y="73428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0EB72C3-F68D-5A76-724C-A3D460FBB3A8}"/>
              </a:ext>
            </a:extLst>
          </p:cNvPr>
          <p:cNvSpPr txBox="1"/>
          <p:nvPr/>
        </p:nvSpPr>
        <p:spPr>
          <a:xfrm rot="20935996">
            <a:off x="2359122" y="3777334"/>
            <a:ext cx="2265650" cy="369332"/>
          </a:xfrm>
          <a:prstGeom prst="rect">
            <a:avLst/>
          </a:prstGeom>
          <a:solidFill>
            <a:srgbClr val="D4EBE9">
              <a:alpha val="86000"/>
            </a:srgbClr>
          </a:solidFill>
          <a:ln w="15875">
            <a:solidFill>
              <a:srgbClr val="EB544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EB544F"/>
                </a:solidFill>
                <a:latin typeface="Source Sans Pro SemiBold" panose="020B0503030403020204" pitchFamily="34" charset="0"/>
              </a:rPr>
              <a:t>Guaranteed</a:t>
            </a:r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b="1" dirty="0" err="1">
                <a:solidFill>
                  <a:srgbClr val="EB544F"/>
                </a:solidFill>
                <a:latin typeface="Source Sans Pro SemiBold" panose="020B0503030403020204" pitchFamily="34" charset="0"/>
              </a:rPr>
              <a:t>delivery</a:t>
            </a:r>
            <a:endParaRPr lang="de-DE" b="1" dirty="0">
              <a:solidFill>
                <a:srgbClr val="EB544F"/>
              </a:solidFill>
              <a:latin typeface="Source Sans Pro SemiBold" panose="020B0503030403020204" pitchFamily="34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BEBEABE-94A3-D77D-4F5C-9F5F525E48E2}"/>
              </a:ext>
            </a:extLst>
          </p:cNvPr>
          <p:cNvSpPr txBox="1"/>
          <p:nvPr/>
        </p:nvSpPr>
        <p:spPr>
          <a:xfrm rot="20935996">
            <a:off x="6305395" y="1988404"/>
            <a:ext cx="2265650" cy="369332"/>
          </a:xfrm>
          <a:prstGeom prst="rect">
            <a:avLst/>
          </a:prstGeom>
          <a:solidFill>
            <a:srgbClr val="D4EBE9">
              <a:alpha val="86000"/>
            </a:srgbClr>
          </a:solidFill>
          <a:ln w="15875">
            <a:solidFill>
              <a:srgbClr val="EB544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EB544F"/>
                </a:solidFill>
                <a:latin typeface="Source Sans Pro SemiBold" panose="020B0503030403020204" pitchFamily="34" charset="0"/>
              </a:rPr>
              <a:t>Guaranteed</a:t>
            </a:r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b="1" dirty="0" err="1">
                <a:solidFill>
                  <a:srgbClr val="EB544F"/>
                </a:solidFill>
                <a:latin typeface="Source Sans Pro SemiBold" panose="020B0503030403020204" pitchFamily="34" charset="0"/>
              </a:rPr>
              <a:t>delivery</a:t>
            </a:r>
            <a:endParaRPr lang="de-DE" b="1" dirty="0">
              <a:solidFill>
                <a:srgbClr val="EB544F"/>
              </a:solidFill>
              <a:latin typeface="Source Sans Pro SemiBold" panose="020B0503030403020204" pitchFamily="34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80658E3-F520-0CC4-A356-6A4FA53DFB54}"/>
              </a:ext>
            </a:extLst>
          </p:cNvPr>
          <p:cNvSpPr txBox="1"/>
          <p:nvPr/>
        </p:nvSpPr>
        <p:spPr>
          <a:xfrm rot="20935996">
            <a:off x="3692361" y="2039590"/>
            <a:ext cx="2265650" cy="369332"/>
          </a:xfrm>
          <a:prstGeom prst="rect">
            <a:avLst/>
          </a:prstGeom>
          <a:solidFill>
            <a:srgbClr val="D4EBE9">
              <a:alpha val="86000"/>
            </a:srgbClr>
          </a:solidFill>
          <a:ln w="15875">
            <a:solidFill>
              <a:srgbClr val="EB544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EB544F"/>
                </a:solidFill>
                <a:latin typeface="Source Sans Pro SemiBold" panose="020B0503030403020204" pitchFamily="34" charset="0"/>
              </a:rPr>
              <a:t>Guaranteed</a:t>
            </a:r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0"/>
              </a:rPr>
              <a:t> </a:t>
            </a:r>
            <a:r>
              <a:rPr lang="de-DE" b="1" dirty="0" err="1">
                <a:solidFill>
                  <a:srgbClr val="EB544F"/>
                </a:solidFill>
                <a:latin typeface="Source Sans Pro SemiBold" panose="020B0503030403020204" pitchFamily="34" charset="0"/>
              </a:rPr>
              <a:t>delivery</a:t>
            </a:r>
            <a:endParaRPr lang="de-DE" b="1" dirty="0">
              <a:solidFill>
                <a:srgbClr val="EB544F"/>
              </a:solidFill>
              <a:latin typeface="Source Sans Pro SemiBold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3857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562C7F0E-5EC1-7FAA-9166-B53E9AFD3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546" y="278038"/>
            <a:ext cx="6914908" cy="405373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F424FE0-9E1A-BBB4-771E-9AF79E79DF82}"/>
              </a:ext>
            </a:extLst>
          </p:cNvPr>
          <p:cNvSpPr txBox="1"/>
          <p:nvPr/>
        </p:nvSpPr>
        <p:spPr>
          <a:xfrm>
            <a:off x="5111858" y="15139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33FA1B2-F2C5-76FE-7A8F-F1890741A568}"/>
              </a:ext>
            </a:extLst>
          </p:cNvPr>
          <p:cNvSpPr txBox="1"/>
          <p:nvPr/>
        </p:nvSpPr>
        <p:spPr>
          <a:xfrm>
            <a:off x="7485715" y="15139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4319D06-895F-F4D2-07D0-FBD012F853E4}"/>
              </a:ext>
            </a:extLst>
          </p:cNvPr>
          <p:cNvSpPr/>
          <p:nvPr/>
        </p:nvSpPr>
        <p:spPr>
          <a:xfrm>
            <a:off x="929898" y="151394"/>
            <a:ext cx="7400441" cy="4304369"/>
          </a:xfrm>
          <a:prstGeom prst="rect">
            <a:avLst/>
          </a:prstGeom>
          <a:solidFill>
            <a:srgbClr val="D4EBE9">
              <a:alpha val="8805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			</a:t>
            </a:r>
          </a:p>
        </p:txBody>
      </p:sp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913160"/>
            <a:ext cx="9143999" cy="592667"/>
          </a:xfrm>
        </p:spPr>
        <p:txBody>
          <a:bodyPr>
            <a:normAutofit fontScale="90000"/>
          </a:bodyPr>
          <a:lstStyle/>
          <a:p>
            <a:r>
              <a:rPr lang="de-DE" sz="12800" cap="none" spc="75" dirty="0">
                <a:solidFill>
                  <a:srgbClr val="9E60B8"/>
                </a:solidFill>
              </a:rPr>
              <a:t>Try out</a:t>
            </a:r>
            <a:endParaRPr lang="de-DE" sz="2800" cap="none" spc="75" dirty="0">
              <a:solidFill>
                <a:srgbClr val="9E60B8"/>
              </a:solidFill>
            </a:endParaRPr>
          </a:p>
        </p:txBody>
      </p:sp>
      <p:sp>
        <p:nvSpPr>
          <p:cNvPr id="9" name="Titel 5">
            <a:extLst>
              <a:ext uri="{FF2B5EF4-FFF2-40B4-BE49-F238E27FC236}">
                <a16:creationId xmlns:a16="http://schemas.microsoft.com/office/drawing/2014/main" id="{2EF875AC-B700-F690-5272-FB2ACD10EA4E}"/>
              </a:ext>
            </a:extLst>
          </p:cNvPr>
          <p:cNvSpPr txBox="1">
            <a:spLocks/>
          </p:cNvSpPr>
          <p:nvPr/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/>
              <a:t>https://</a:t>
            </a:r>
            <a:r>
              <a:rPr lang="de-DE" sz="2400" cap="none" spc="75" dirty="0" err="1"/>
              <a:t>graphql.schule</a:t>
            </a:r>
            <a:r>
              <a:rPr lang="de-DE" sz="2400" cap="none" spc="75" dirty="0"/>
              <a:t>/</a:t>
            </a:r>
            <a:r>
              <a:rPr lang="de-DE" sz="2400" cap="none" spc="75" dirty="0" err="1"/>
              <a:t>galaxy-example</a:t>
            </a:r>
            <a:endParaRPr lang="de-DE" sz="2400" cap="none" spc="75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51D4D590-AD95-6CFC-D171-6835F40ACCB0}"/>
              </a:ext>
            </a:extLst>
          </p:cNvPr>
          <p:cNvSpPr txBox="1"/>
          <p:nvPr/>
        </p:nvSpPr>
        <p:spPr>
          <a:xfrm>
            <a:off x="0" y="2119990"/>
            <a:ext cx="9144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800" b="1" cap="none" spc="75" dirty="0" err="1">
                <a:solidFill>
                  <a:srgbClr val="025249"/>
                </a:solidFill>
                <a:latin typeface="Montserrat" pitchFamily="2" charset="77"/>
              </a:rPr>
              <a:t>with</a:t>
            </a:r>
            <a:r>
              <a:rPr lang="de-DE" sz="4800" b="1" cap="none" spc="75" dirty="0">
                <a:solidFill>
                  <a:srgbClr val="025249"/>
                </a:solidFill>
                <a:latin typeface="Montserrat" pitchFamily="2" charset="77"/>
              </a:rPr>
              <a:t> </a:t>
            </a:r>
            <a:r>
              <a:rPr lang="de-DE" sz="4800" b="1" cap="none" spc="75" dirty="0" err="1">
                <a:solidFill>
                  <a:srgbClr val="508AC1"/>
                </a:solidFill>
                <a:latin typeface="Montserrat" pitchFamily="2" charset="77"/>
              </a:rPr>
              <a:t>graphql</a:t>
            </a:r>
            <a:r>
              <a:rPr lang="de-DE" sz="4800" b="1" cap="none" spc="75" dirty="0">
                <a:solidFill>
                  <a:srgbClr val="508AC1"/>
                </a:solidFill>
                <a:latin typeface="Montserrat" pitchFamily="2" charset="77"/>
              </a:rPr>
              <a:t>-java</a:t>
            </a:r>
            <a:r>
              <a:rPr lang="de-DE" sz="4800" b="1" cap="none" spc="75" dirty="0">
                <a:solidFill>
                  <a:srgbClr val="025249"/>
                </a:solidFill>
                <a:latin typeface="Montserrat" pitchFamily="2" charset="77"/>
              </a:rPr>
              <a:t> and </a:t>
            </a:r>
            <a:r>
              <a:rPr lang="de-DE" sz="4800" b="1" cap="none" spc="75" dirty="0">
                <a:solidFill>
                  <a:srgbClr val="508AC1"/>
                </a:solidFill>
                <a:latin typeface="Montserrat" pitchFamily="2" charset="77"/>
              </a:rPr>
              <a:t>Spring </a:t>
            </a:r>
            <a:r>
              <a:rPr lang="de-DE" sz="4800" b="1" cap="none" spc="75" dirty="0" err="1">
                <a:solidFill>
                  <a:srgbClr val="508AC1"/>
                </a:solidFill>
                <a:latin typeface="Montserrat" pitchFamily="2" charset="77"/>
              </a:rPr>
              <a:t>for</a:t>
            </a:r>
            <a:r>
              <a:rPr lang="de-DE" sz="4800" b="1" cap="none" spc="75" dirty="0">
                <a:solidFill>
                  <a:srgbClr val="508AC1"/>
                </a:solidFill>
                <a:latin typeface="Montserrat" pitchFamily="2" charset="77"/>
              </a:rPr>
              <a:t> GraphQL</a:t>
            </a:r>
            <a:endParaRPr lang="de-DE" sz="900" b="1" dirty="0">
              <a:solidFill>
                <a:srgbClr val="508AC1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6530504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10014"/>
            <a:ext cx="9143999" cy="592667"/>
          </a:xfrm>
        </p:spPr>
        <p:txBody>
          <a:bodyPr>
            <a:noAutofit/>
          </a:bodyPr>
          <a:lstStyle/>
          <a:p>
            <a:r>
              <a:rPr lang="de-DE" sz="7200" cap="none" spc="75" dirty="0" err="1">
                <a:solidFill>
                  <a:srgbClr val="9E60B8"/>
                </a:solidFill>
              </a:rPr>
              <a:t>What's</a:t>
            </a:r>
            <a:r>
              <a:rPr lang="de-DE" sz="7200" cap="none" spc="75" dirty="0">
                <a:solidFill>
                  <a:srgbClr val="9E60B8"/>
                </a:solidFill>
              </a:rPr>
              <a:t> </a:t>
            </a:r>
            <a:r>
              <a:rPr lang="de-DE" sz="7200" cap="none" spc="75" dirty="0" err="1">
                <a:solidFill>
                  <a:srgbClr val="9E60B8"/>
                </a:solidFill>
              </a:rPr>
              <a:t>next</a:t>
            </a:r>
            <a:r>
              <a:rPr lang="de-DE" sz="7200" cap="none" spc="75" dirty="0">
                <a:solidFill>
                  <a:srgbClr val="9E60B8"/>
                </a:solidFill>
              </a:rPr>
              <a:t>?</a:t>
            </a:r>
            <a:endParaRPr lang="de-DE" sz="1600" cap="none" spc="75" dirty="0">
              <a:solidFill>
                <a:srgbClr val="9E60B8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F0FF190-26D1-CB6C-D1C9-7A0271F419FC}"/>
              </a:ext>
            </a:extLst>
          </p:cNvPr>
          <p:cNvSpPr txBox="1"/>
          <p:nvPr/>
        </p:nvSpPr>
        <p:spPr>
          <a:xfrm>
            <a:off x="0" y="1289443"/>
            <a:ext cx="9144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b="1" cap="none" spc="75" dirty="0">
                <a:solidFill>
                  <a:srgbClr val="025249"/>
                </a:solidFill>
                <a:latin typeface="Montserrat" pitchFamily="2" charset="77"/>
              </a:rPr>
              <a:t>"</a:t>
            </a:r>
            <a:r>
              <a:rPr lang="de-DE" sz="2800" b="1" spc="75" dirty="0">
                <a:solidFill>
                  <a:srgbClr val="F3973B"/>
                </a:solidFill>
                <a:latin typeface="Montserrat" pitchFamily="2" charset="77"/>
              </a:rPr>
              <a:t>R</a:t>
            </a:r>
            <a:r>
              <a:rPr lang="de-DE" sz="2800" b="1" cap="none" spc="75" dirty="0">
                <a:solidFill>
                  <a:srgbClr val="F3973B"/>
                </a:solidFill>
                <a:latin typeface="Montserrat" pitchFamily="2" charset="77"/>
              </a:rPr>
              <a:t>ead </a:t>
            </a:r>
            <a:r>
              <a:rPr lang="de-DE" sz="2800" b="1" cap="none" spc="75" dirty="0" err="1">
                <a:solidFill>
                  <a:srgbClr val="F3973B"/>
                </a:solidFill>
                <a:latin typeface="Montserrat" pitchFamily="2" charset="77"/>
              </a:rPr>
              <a:t>model</a:t>
            </a:r>
            <a:r>
              <a:rPr lang="de-DE" sz="2800" b="1" cap="none" spc="75" dirty="0">
                <a:solidFill>
                  <a:srgbClr val="025249"/>
                </a:solidFill>
                <a:latin typeface="Montserrat" pitchFamily="2" charset="77"/>
              </a:rPr>
              <a:t>" </a:t>
            </a:r>
            <a:r>
              <a:rPr lang="de-DE" sz="2800" b="1" cap="none" spc="75" dirty="0" err="1">
                <a:solidFill>
                  <a:srgbClr val="025249"/>
                </a:solidFill>
                <a:latin typeface="Montserrat" pitchFamily="2" charset="77"/>
              </a:rPr>
              <a:t>database</a:t>
            </a:r>
            <a:r>
              <a:rPr lang="de-DE" sz="2800" b="1" cap="none" spc="75" dirty="0">
                <a:solidFill>
                  <a:srgbClr val="025249"/>
                </a:solidFill>
                <a:latin typeface="Montserrat" pitchFamily="2" charset="77"/>
              </a:rPr>
              <a:t> </a:t>
            </a:r>
            <a:r>
              <a:rPr lang="de-DE" sz="2800" b="1" cap="none" spc="75" dirty="0" err="1">
                <a:solidFill>
                  <a:srgbClr val="025249"/>
                </a:solidFill>
                <a:latin typeface="Montserrat" pitchFamily="2" charset="77"/>
              </a:rPr>
              <a:t>for</a:t>
            </a:r>
            <a:r>
              <a:rPr lang="de-DE" sz="2800" b="1" cap="none" spc="75" dirty="0">
                <a:solidFill>
                  <a:srgbClr val="025249"/>
                </a:solidFill>
                <a:latin typeface="Montserrat" pitchFamily="2" charset="77"/>
              </a:rPr>
              <a:t> </a:t>
            </a:r>
            <a:r>
              <a:rPr lang="de-DE" sz="2800" b="1" spc="75" dirty="0">
                <a:solidFill>
                  <a:srgbClr val="025249"/>
                </a:solidFill>
                <a:latin typeface="Montserrat" pitchFamily="2" charset="77"/>
              </a:rPr>
              <a:t>GraphQL API 🤔</a:t>
            </a:r>
            <a:endParaRPr lang="de-DE" sz="400" b="1" dirty="0">
              <a:solidFill>
                <a:srgbClr val="508AC1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112049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10014"/>
            <a:ext cx="9143999" cy="592667"/>
          </a:xfrm>
        </p:spPr>
        <p:txBody>
          <a:bodyPr>
            <a:noAutofit/>
          </a:bodyPr>
          <a:lstStyle/>
          <a:p>
            <a:r>
              <a:rPr lang="de-DE" sz="7200" cap="none" spc="75" dirty="0" err="1">
                <a:solidFill>
                  <a:srgbClr val="9E60B8"/>
                </a:solidFill>
              </a:rPr>
              <a:t>What's</a:t>
            </a:r>
            <a:r>
              <a:rPr lang="de-DE" sz="7200" cap="none" spc="75" dirty="0">
                <a:solidFill>
                  <a:srgbClr val="9E60B8"/>
                </a:solidFill>
              </a:rPr>
              <a:t> </a:t>
            </a:r>
            <a:r>
              <a:rPr lang="de-DE" sz="7200" cap="none" spc="75" dirty="0" err="1">
                <a:solidFill>
                  <a:srgbClr val="9E60B8"/>
                </a:solidFill>
              </a:rPr>
              <a:t>next</a:t>
            </a:r>
            <a:r>
              <a:rPr lang="de-DE" sz="7200" cap="none" spc="75" dirty="0">
                <a:solidFill>
                  <a:srgbClr val="9E60B8"/>
                </a:solidFill>
              </a:rPr>
              <a:t>?</a:t>
            </a:r>
            <a:endParaRPr lang="de-DE" sz="1600" cap="none" spc="75" dirty="0">
              <a:solidFill>
                <a:srgbClr val="9E60B8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6855DDF5-B542-52DC-A69A-06E12D334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13" y="2199425"/>
            <a:ext cx="8475973" cy="197341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DF0FF190-26D1-CB6C-D1C9-7A0271F419FC}"/>
              </a:ext>
            </a:extLst>
          </p:cNvPr>
          <p:cNvSpPr txBox="1"/>
          <p:nvPr/>
        </p:nvSpPr>
        <p:spPr>
          <a:xfrm>
            <a:off x="0" y="1289443"/>
            <a:ext cx="9144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b="1" cap="none" spc="75" dirty="0">
                <a:solidFill>
                  <a:srgbClr val="025249"/>
                </a:solidFill>
                <a:latin typeface="Montserrat" pitchFamily="2" charset="77"/>
              </a:rPr>
              <a:t>"</a:t>
            </a:r>
            <a:r>
              <a:rPr lang="de-DE" sz="2800" b="1" spc="75" dirty="0">
                <a:solidFill>
                  <a:srgbClr val="F3973B"/>
                </a:solidFill>
                <a:latin typeface="Montserrat" pitchFamily="2" charset="77"/>
              </a:rPr>
              <a:t>R</a:t>
            </a:r>
            <a:r>
              <a:rPr lang="de-DE" sz="2800" b="1" cap="none" spc="75" dirty="0">
                <a:solidFill>
                  <a:srgbClr val="F3973B"/>
                </a:solidFill>
                <a:latin typeface="Montserrat" pitchFamily="2" charset="77"/>
              </a:rPr>
              <a:t>ead </a:t>
            </a:r>
            <a:r>
              <a:rPr lang="de-DE" sz="2800" b="1" cap="none" spc="75" dirty="0" err="1">
                <a:solidFill>
                  <a:srgbClr val="F3973B"/>
                </a:solidFill>
                <a:latin typeface="Montserrat" pitchFamily="2" charset="77"/>
              </a:rPr>
              <a:t>model</a:t>
            </a:r>
            <a:r>
              <a:rPr lang="de-DE" sz="2800" b="1" cap="none" spc="75" dirty="0">
                <a:solidFill>
                  <a:srgbClr val="025249"/>
                </a:solidFill>
                <a:latin typeface="Montserrat" pitchFamily="2" charset="77"/>
              </a:rPr>
              <a:t>" </a:t>
            </a:r>
            <a:r>
              <a:rPr lang="de-DE" sz="2800" b="1" cap="none" spc="75" dirty="0" err="1">
                <a:solidFill>
                  <a:srgbClr val="025249"/>
                </a:solidFill>
                <a:latin typeface="Montserrat" pitchFamily="2" charset="77"/>
              </a:rPr>
              <a:t>database</a:t>
            </a:r>
            <a:r>
              <a:rPr lang="de-DE" sz="2800" b="1" cap="none" spc="75" dirty="0">
                <a:solidFill>
                  <a:srgbClr val="025249"/>
                </a:solidFill>
                <a:latin typeface="Montserrat" pitchFamily="2" charset="77"/>
              </a:rPr>
              <a:t> </a:t>
            </a:r>
            <a:r>
              <a:rPr lang="de-DE" sz="2800" b="1" cap="none" spc="75" dirty="0" err="1">
                <a:solidFill>
                  <a:srgbClr val="025249"/>
                </a:solidFill>
                <a:latin typeface="Montserrat" pitchFamily="2" charset="77"/>
              </a:rPr>
              <a:t>for</a:t>
            </a:r>
            <a:r>
              <a:rPr lang="de-DE" sz="2800" b="1" cap="none" spc="75" dirty="0">
                <a:solidFill>
                  <a:srgbClr val="025249"/>
                </a:solidFill>
                <a:latin typeface="Montserrat" pitchFamily="2" charset="77"/>
              </a:rPr>
              <a:t> </a:t>
            </a:r>
            <a:r>
              <a:rPr lang="de-DE" sz="2800" b="1" spc="75" dirty="0">
                <a:solidFill>
                  <a:srgbClr val="025249"/>
                </a:solidFill>
                <a:latin typeface="Montserrat" pitchFamily="2" charset="77"/>
              </a:rPr>
              <a:t>GraphQL API 🤔</a:t>
            </a:r>
            <a:endParaRPr lang="de-DE" sz="400" b="1" dirty="0">
              <a:solidFill>
                <a:srgbClr val="508AC1"/>
              </a:solidFill>
              <a:latin typeface="Montserra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8552799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871587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Thanks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a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lot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259509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/galaxy-2022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galaxy-example</a:t>
            </a:r>
            <a:endParaRPr lang="de-DE" sz="1800" b="1" spc="40" dirty="0">
              <a:solidFill>
                <a:srgbClr val="41719C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de-DE" b="1" spc="40" dirty="0">
                <a:solidFill>
                  <a:srgbClr val="025249"/>
                </a:solidFill>
              </a:rPr>
              <a:t>C</a:t>
            </a:r>
            <a:r>
              <a:rPr lang="de-DE" sz="1800" b="1" spc="40" dirty="0">
                <a:solidFill>
                  <a:srgbClr val="025249"/>
                </a:solidFill>
              </a:rPr>
              <a:t>ontact: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5">
            <a:extLst>
              <a:ext uri="{FF2B5EF4-FFF2-40B4-BE49-F238E27FC236}">
                <a16:creationId xmlns:a16="http://schemas.microsoft.com/office/drawing/2014/main" id="{8D8BD24D-6E42-6053-9C2C-99E877674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endParaRPr lang="de-DE" sz="2400" cap="none" spc="75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606111A-4F60-9C62-8288-222968F17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4" y="550759"/>
            <a:ext cx="8529941" cy="362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38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06CD6D0-270E-65C2-F8B7-012B1C634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7" y="560810"/>
            <a:ext cx="8739167" cy="3615984"/>
          </a:xfrm>
          <a:prstGeom prst="rect">
            <a:avLst/>
          </a:prstGeom>
        </p:spPr>
      </p:pic>
      <p:sp>
        <p:nvSpPr>
          <p:cNvPr id="9" name="Titel 5">
            <a:extLst>
              <a:ext uri="{FF2B5EF4-FFF2-40B4-BE49-F238E27FC236}">
                <a16:creationId xmlns:a16="http://schemas.microsoft.com/office/drawing/2014/main" id="{C401E192-C0CD-538F-2AB8-75465B17B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endParaRPr lang="de-DE" sz="2400" cap="none" spc="75" dirty="0"/>
          </a:p>
        </p:txBody>
      </p:sp>
    </p:spTree>
    <p:extLst>
      <p:ext uri="{BB962C8B-B14F-4D97-AF65-F5344CB8AC3E}">
        <p14:creationId xmlns:p14="http://schemas.microsoft.com/office/powerpoint/2010/main" val="3046894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B958521-836C-9A95-033F-D89DE597B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6" y="3584125"/>
            <a:ext cx="8440624" cy="592667"/>
          </a:xfrm>
          <a:prstGeom prst="rect">
            <a:avLst/>
          </a:prstGeom>
        </p:spPr>
      </p:pic>
      <p:sp>
        <p:nvSpPr>
          <p:cNvPr id="8" name="Titel 5">
            <a:extLst>
              <a:ext uri="{FF2B5EF4-FFF2-40B4-BE49-F238E27FC236}">
                <a16:creationId xmlns:a16="http://schemas.microsoft.com/office/drawing/2014/main" id="{F69B3699-68C9-08E4-6ECE-377F61D3D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1412748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5">
            <a:extLst>
              <a:ext uri="{FF2B5EF4-FFF2-40B4-BE49-F238E27FC236}">
                <a16:creationId xmlns:a16="http://schemas.microsoft.com/office/drawing/2014/main" id="{26D2A747-C7AD-2623-F28F-6FD50D3DA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494B7EB-DBFB-9385-301D-5C644E24B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6" y="563934"/>
            <a:ext cx="8498946" cy="361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298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772D7706-E3E6-D078-8732-56E267B4A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FBCB745-E34F-F9D2-118B-DB8617B17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6" y="563934"/>
            <a:ext cx="8498944" cy="3612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483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D5BEA0F-CFE8-209E-5DCF-2D1C7E556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6" y="563934"/>
            <a:ext cx="8498944" cy="3612858"/>
          </a:xfrm>
          <a:prstGeom prst="rect">
            <a:avLst/>
          </a:prstGeom>
        </p:spPr>
      </p:pic>
      <p:sp>
        <p:nvSpPr>
          <p:cNvPr id="4" name="Titel 5">
            <a:extLst>
              <a:ext uri="{FF2B5EF4-FFF2-40B4-BE49-F238E27FC236}">
                <a16:creationId xmlns:a16="http://schemas.microsoft.com/office/drawing/2014/main" id="{F22A89DA-3723-4B22-64EA-2A0D95E7E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4290341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442</Words>
  <Application>Microsoft Macintosh PowerPoint</Application>
  <PresentationFormat>Bildschirmpräsentation (16:9)</PresentationFormat>
  <Paragraphs>179</Paragraphs>
  <Slides>37</Slides>
  <Notes>35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37</vt:i4>
      </vt:variant>
    </vt:vector>
  </HeadingPairs>
  <TitlesOfParts>
    <vt:vector size="46" baseType="lpstr">
      <vt:lpstr>Arial</vt:lpstr>
      <vt:lpstr>Arial Black</vt:lpstr>
      <vt:lpstr>Calibri</vt:lpstr>
      <vt:lpstr>Calibri Light</vt:lpstr>
      <vt:lpstr>MonoLisa</vt:lpstr>
      <vt:lpstr>Montserrat</vt:lpstr>
      <vt:lpstr>Source Sans Pro</vt:lpstr>
      <vt:lpstr>Source Sans Pro SemiBold</vt:lpstr>
      <vt:lpstr>Office-Design</vt:lpstr>
      <vt:lpstr>GraphQL Galaxy, online | Dec 8-9 2022 | @nilshartmann</vt:lpstr>
      <vt:lpstr>https://nilshartmann.net</vt:lpstr>
      <vt:lpstr>A simple use-case</vt:lpstr>
      <vt:lpstr>A simple use-case</vt:lpstr>
      <vt:lpstr>A simple use-case</vt:lpstr>
      <vt:lpstr>A simple use-case 🤔</vt:lpstr>
      <vt:lpstr>A simple use-case 🤔</vt:lpstr>
      <vt:lpstr>A simple use-case 🤔</vt:lpstr>
      <vt:lpstr>A simple use-case 🤔</vt:lpstr>
      <vt:lpstr>A simple use-case 🤔</vt:lpstr>
      <vt:lpstr>A simple use-case 🤔</vt:lpstr>
      <vt:lpstr>Message Broker</vt:lpstr>
      <vt:lpstr>Message Broker</vt:lpstr>
      <vt:lpstr>Message Broker</vt:lpstr>
      <vt:lpstr>Message Broker</vt:lpstr>
      <vt:lpstr>Message Broker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Debezium – https://debezium.io</vt:lpstr>
      <vt:lpstr>Debezium – https://debezium.io</vt:lpstr>
      <vt:lpstr>Debezium – https://debezium.io</vt:lpstr>
      <vt:lpstr>Debezium – https://debezium.io</vt:lpstr>
      <vt:lpstr>Debezium</vt:lpstr>
      <vt:lpstr>Debezium</vt:lpstr>
      <vt:lpstr>Debezium</vt:lpstr>
      <vt:lpstr>Debezium</vt:lpstr>
      <vt:lpstr>Debezium</vt:lpstr>
      <vt:lpstr>Debezium</vt:lpstr>
      <vt:lpstr>Try out</vt:lpstr>
      <vt:lpstr>What's next?</vt:lpstr>
      <vt:lpstr>What's next?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1227</cp:revision>
  <cp:lastPrinted>2019-09-03T13:49:24Z</cp:lastPrinted>
  <dcterms:created xsi:type="dcterms:W3CDTF">2016-03-28T15:59:53Z</dcterms:created>
  <dcterms:modified xsi:type="dcterms:W3CDTF">2022-11-23T14:00:11Z</dcterms:modified>
</cp:coreProperties>
</file>